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209e5caf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209e5caf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intrinsic factor in parietal and how it allows B12 absorption → lack of </a:t>
            </a:r>
            <a:r>
              <a:rPr lang="en"/>
              <a:t>causes</a:t>
            </a:r>
            <a:r>
              <a:rPr lang="en"/>
              <a:t> anemia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09e5caf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09e5caf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09e5caf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09e5caf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09e5caf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209e5caf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09e5caf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09e5caf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09e5caf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09e5caf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09e5caf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09e5caf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09e5caf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09e5caf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09e5caf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09e5caf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209e5caf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209e5caf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09e5caf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09e5caf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09e5caf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09e5caf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209e5caf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209e5caf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09e5cafa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09e5cafa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09e5caf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09e5caf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209e5caf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209e5caf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09e5caf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209e5caf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209e5caf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209e5caf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09e5cafa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209e5caf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09e5caf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209e5caf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09e5caf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209e5caf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209e5caf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209e5caf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09e5caf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209e5caf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209e5caf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209e5caf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Mucosa is internal lining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09e5caf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09e5caf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09e5caf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09e5caf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Trachea is windpipe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09e5caf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09e5caf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209e5caf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209e5caf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Digestive System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Shivam Singh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Campbell Ch. 41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Ravens Ch. 47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Stomach: NOT THE ENTIRE DIGESTIVE SYSTEM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Small portion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Can expand from 50mL to 2-4L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 oblique layer (muscularis) to mix food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Secretory system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Chief Cells: Pepsinogen (POSITIVE REINFORCEMENT)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Mucus-Secreting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Parietal: H</a:t>
            </a:r>
            <a:r>
              <a:rPr baseline="30000" lang="en" sz="2400"/>
              <a:t>+</a:t>
            </a:r>
            <a:r>
              <a:rPr lang="en" sz="2400"/>
              <a:t> + Cl</a:t>
            </a:r>
            <a:r>
              <a:rPr baseline="30000" lang="en" sz="2400"/>
              <a:t>-</a:t>
            </a:r>
            <a:r>
              <a:rPr lang="en" sz="2400"/>
              <a:t> → HCl</a:t>
            </a:r>
            <a:endParaRPr sz="2400"/>
          </a:p>
        </p:txBody>
      </p:sp>
      <p:sp>
        <p:nvSpPr>
          <p:cNvPr id="117" name="Google Shape;117;p22"/>
          <p:cNvSpPr txBox="1"/>
          <p:nvPr/>
        </p:nvSpPr>
        <p:spPr>
          <a:xfrm>
            <a:off x="5205225" y="4464575"/>
            <a:ext cx="42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Zymogens, Why??</a:t>
            </a:r>
            <a:endParaRPr sz="24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 rot="10800000">
            <a:off x="4207500" y="3359175"/>
            <a:ext cx="1645800" cy="1080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0" y="1037075"/>
            <a:ext cx="8736825" cy="32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Stomach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Chyme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Combination of acid and food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Acid kills bacteria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Also can cause ulcers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H. Pylori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Pyloric Sphincter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Stomach doesn’t absorb (except aspirin …)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Intestine 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Duodenum → Jejunum → Ileum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HCO</a:t>
            </a:r>
            <a:r>
              <a:rPr baseline="-25000" lang="en" sz="2400"/>
              <a:t>3</a:t>
            </a:r>
            <a:r>
              <a:rPr baseline="30000" lang="en" sz="2400"/>
              <a:t>-</a:t>
            </a:r>
            <a:r>
              <a:rPr lang="en" sz="2400"/>
              <a:t> from </a:t>
            </a:r>
            <a:r>
              <a:rPr lang="en" sz="2400">
                <a:solidFill>
                  <a:srgbClr val="F1C232"/>
                </a:solidFill>
              </a:rPr>
              <a:t>pancreas</a:t>
            </a:r>
            <a:r>
              <a:rPr lang="en" sz="2400"/>
              <a:t> (acini cells)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trypsin/chymotrypsin from </a:t>
            </a:r>
            <a:r>
              <a:rPr lang="en" sz="2400">
                <a:solidFill>
                  <a:srgbClr val="F1C232"/>
                </a:solidFill>
              </a:rPr>
              <a:t>pancreas </a:t>
            </a:r>
            <a:r>
              <a:rPr lang="en" sz="2400"/>
              <a:t>(acini)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Bile from </a:t>
            </a:r>
            <a:r>
              <a:rPr lang="en" sz="2400">
                <a:solidFill>
                  <a:srgbClr val="F1C232"/>
                </a:solidFill>
              </a:rPr>
              <a:t>gallbladder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475" y="514350"/>
            <a:ext cx="5257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75" y="152400"/>
            <a:ext cx="59522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AREA Side Note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S.A α S</a:t>
            </a:r>
            <a:r>
              <a:rPr baseline="30000" lang="en"/>
              <a:t>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while V α S</a:t>
            </a:r>
            <a:r>
              <a:rPr baseline="30000" lang="en"/>
              <a:t>3</a:t>
            </a:r>
            <a:r>
              <a:rPr lang="en"/>
              <a:t> so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S.A/V α 1/S (smaller V means you get faster </a:t>
            </a:r>
            <a:r>
              <a:rPr lang="en"/>
              <a:t>absorption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Digestion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233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Epithelial has </a:t>
            </a:r>
            <a:r>
              <a:rPr lang="en">
                <a:solidFill>
                  <a:srgbClr val="F1C232"/>
                </a:solidFill>
              </a:rPr>
              <a:t>villi </a:t>
            </a:r>
            <a:r>
              <a:rPr lang="en"/>
              <a:t>and </a:t>
            </a:r>
            <a:r>
              <a:rPr lang="en">
                <a:solidFill>
                  <a:srgbClr val="F1C232"/>
                </a:solidFill>
              </a:rPr>
              <a:t>microvilli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1C232"/>
                </a:solidFill>
              </a:rPr>
              <a:t>Microvilli</a:t>
            </a:r>
            <a:r>
              <a:rPr lang="en"/>
              <a:t> contain </a:t>
            </a:r>
            <a:r>
              <a:rPr i="1" lang="en"/>
              <a:t>brush border </a:t>
            </a:r>
            <a:r>
              <a:rPr lang="en"/>
              <a:t>(lactose intolerance)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47159" t="3595"/>
          <a:stretch/>
        </p:blipFill>
        <p:spPr>
          <a:xfrm>
            <a:off x="3374125" y="1196150"/>
            <a:ext cx="5092050" cy="38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25" y="841650"/>
            <a:ext cx="8130425" cy="3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5349250" y="1028700"/>
            <a:ext cx="3221700" cy="3477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3014100" y="3970775"/>
            <a:ext cx="20163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Hepatic Portal Vein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Intestine (Colon)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28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Cecum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Vestigial (bacteria to break cellulose)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Appendix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Vestigial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Ileocecal valve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Sphincter to sep. intestines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150" y="565800"/>
            <a:ext cx="51244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9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Systems: </a:t>
            </a:r>
            <a:r>
              <a:rPr lang="en">
                <a:solidFill>
                  <a:srgbClr val="3D85C6"/>
                </a:solidFill>
              </a:rPr>
              <a:t>Gastrovascular Cavity</a:t>
            </a:r>
            <a:r>
              <a:rPr lang="en"/>
              <a:t>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25" y="1028700"/>
            <a:ext cx="3733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Ruminants (Not so much on open)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Rumen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Fermentation vat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b/c it’s at front, food regurgitated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“Cud”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Omasum and Abomasum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Digest the cellulose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75" y="803275"/>
            <a:ext cx="38100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Interesting: Convergent Evolution via Lysozyme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Lemurs and ruminants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Usually, tears (immune)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Now, bacteria in stomach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Vitamin K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Produced by bacteria in ALL mammals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Antibiotic treatment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 supplements 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Gastrin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52475"/>
            <a:ext cx="306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Causes production of HCl via stimulation of Chief and Parietal cells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Negatively regulated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46357" l="63380" r="0" t="0"/>
          <a:stretch/>
        </p:blipFill>
        <p:spPr>
          <a:xfrm>
            <a:off x="5277225" y="1170125"/>
            <a:ext cx="3007801" cy="35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nterogastrones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675" y="445025"/>
            <a:ext cx="5526000" cy="44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306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acidic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holecystokinin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Fat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Fat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17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Liver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863550"/>
            <a:ext cx="385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Filters input from Hepatic Portal Vein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Breaks down toxins (NH</a:t>
            </a:r>
            <a:r>
              <a:rPr baseline="-25000" lang="en" sz="2400"/>
              <a:t>3</a:t>
            </a:r>
            <a:r>
              <a:rPr lang="en" sz="2400"/>
              <a:t>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Maintains blood plasma conc.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 sz="2400"/>
              <a:t>Edema</a:t>
            </a:r>
            <a:r>
              <a:rPr lang="en" sz="2400"/>
              <a:t> = fluid buildup in tissue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Blood conc. </a:t>
            </a:r>
            <a:r>
              <a:rPr lang="en" sz="2400"/>
              <a:t>t</a:t>
            </a:r>
            <a:r>
              <a:rPr lang="en" sz="2400"/>
              <a:t>oo low </a:t>
            </a:r>
            <a:endParaRPr sz="2400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325" y="638163"/>
            <a:ext cx="47625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Insulin/Glucagon 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788" y="1128975"/>
            <a:ext cx="52892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0" y="1419075"/>
            <a:ext cx="385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/>
              <a:t>Glycogenolysis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Gluconeogenesis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Muscle wasting from fasting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Hunger: Important Players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Leptin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Suppresses hunger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Ghrelin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Increases appetite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Insulin, CCK, GIP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Suppress hunger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Neuropeptides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α-melanocyte-stimulating hormone (high leptin)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Neuropeptide Y (low leptin)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52400"/>
            <a:ext cx="73407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9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Systems: </a:t>
            </a:r>
            <a:r>
              <a:rPr lang="en">
                <a:solidFill>
                  <a:srgbClr val="3D85C6"/>
                </a:solidFill>
              </a:rPr>
              <a:t>Alimentary Canal </a:t>
            </a:r>
            <a:r>
              <a:rPr lang="en"/>
              <a:t>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25" y="2198825"/>
            <a:ext cx="8839199" cy="19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14125" y="1522475"/>
            <a:ext cx="61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Gizzards use pebbles to crush food</a:t>
            </a:r>
            <a:endParaRPr sz="24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29025" y="7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Vertebrate Systems Overview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663" y="647400"/>
            <a:ext cx="2697325" cy="44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5100" y="6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of </a:t>
            </a:r>
            <a:r>
              <a:rPr lang="en"/>
              <a:t>Gastrointestinal</a:t>
            </a:r>
            <a:r>
              <a:rPr lang="en"/>
              <a:t> Tract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600" y="892375"/>
            <a:ext cx="462915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45200" y="1069850"/>
            <a:ext cx="30243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Submucosa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Connective tissue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Contains submucosal </a:t>
            </a:r>
            <a:r>
              <a:rPr i="1"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plexus</a:t>
            </a: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(nervous system)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MORE ON THIS LATER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Circular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Constricts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Myenteric (Auerbach’s) plexus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Longitudinal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Shortens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Mastication Adaptation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0425"/>
            <a:ext cx="8520601" cy="350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Swallowing: Key Players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 Palate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Voluntary, pushes into pharynx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Pharynx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 of throat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Pressure causes </a:t>
            </a:r>
            <a:r>
              <a:rPr lang="en"/>
              <a:t>swallowing</a:t>
            </a:r>
            <a:r>
              <a:rPr lang="en"/>
              <a:t> REFLEX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Larynx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Raises automatically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 glottis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Glottis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Pushes epiglottis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Epiglottis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sure you don’t breathe your food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38" y="1088550"/>
            <a:ext cx="8318524" cy="35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Sphincters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29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Humans don’t have ‘true’ sphincters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50" y="720975"/>
            <a:ext cx="50863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